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7" r:id="rId4"/>
    <p:sldId id="266" r:id="rId5"/>
    <p:sldId id="264" r:id="rId6"/>
    <p:sldId id="263" r:id="rId7"/>
    <p:sldId id="265" r:id="rId8"/>
    <p:sldId id="259" r:id="rId9"/>
    <p:sldId id="261" r:id="rId10"/>
    <p:sldId id="260" r:id="rId11"/>
    <p:sldId id="267" r:id="rId12"/>
  </p:sldIdLst>
  <p:sldSz cx="6858000" cy="9144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8168" autoAdjust="0"/>
  </p:normalViewPr>
  <p:slideViewPr>
    <p:cSldViewPr>
      <p:cViewPr varScale="1">
        <p:scale>
          <a:sx n="64" d="100"/>
          <a:sy n="64" d="100"/>
        </p:scale>
        <p:origin x="-1954" y="-62"/>
      </p:cViewPr>
      <p:guideLst>
        <p:guide orient="horz" pos="2880"/>
        <p:guide pos="2160"/>
      </p:guideLst>
    </p:cSldViewPr>
  </p:slideViewPr>
  <p:notesTextViewPr>
    <p:cViewPr>
      <p:scale>
        <a:sx n="100" d="100"/>
        <a:sy n="100" d="100"/>
      </p:scale>
      <p:origin x="0" y="58"/>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FD110B43-5422-428C-AFF9-356929DCE1A3}" type="datetimeFigureOut">
              <a:rPr lang="en-US"/>
              <a:pPr>
                <a:defRPr/>
              </a:pPr>
              <a:t>7/29/2010</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969B5B6-2E56-4C65-963C-F50D2BD40CB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sym typeface="Wingdings" pitchFamily="2" charset="2"/>
            </a:endParaRP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74B6E3-F5EE-48B1-A0B4-F040BB16789A}"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969B5B6-2E56-4C65-963C-F50D2BD40CB7}" type="slidenum">
              <a:rPr lang="en-US" smtClean="0"/>
              <a:pPr>
                <a:defRPr/>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34F4BD4-07FE-4606-846D-5A7CACCF9FE3}" type="datetimeFigureOut">
              <a:rPr lang="en-US"/>
              <a:pPr>
                <a:defRPr/>
              </a:pPr>
              <a:t>7/29/2010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0B9EF5-B4CD-4081-94D0-3C13F639C5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A4641C6-4DEC-4C23-B081-8E1A6AD74547}" type="datetimeFigureOut">
              <a:rPr lang="en-US"/>
              <a:pPr>
                <a:defRPr/>
              </a:pPr>
              <a:t>7/29/2010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AC5ACF7-32BA-40FA-A40D-EDE3C51951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057ECFF-512F-44DB-A3A6-8DD8B814ECC2}" type="datetimeFigureOut">
              <a:rPr lang="en-US"/>
              <a:pPr>
                <a:defRPr/>
              </a:pPr>
              <a:t>7/29/2010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3FF55A-50F0-450B-8549-1567EE7486B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175C421-D99F-4A22-B969-60A8D455FC5F}" type="datetimeFigureOut">
              <a:rPr lang="en-US"/>
              <a:pPr>
                <a:defRPr/>
              </a:pPr>
              <a:t>7/29/2010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F3D03B-4395-4843-89DC-AACCE369E1D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735CC61-E44C-46E7-865E-E05B4CC45DC6}" type="datetimeFigureOut">
              <a:rPr lang="en-US"/>
              <a:pPr>
                <a:defRPr/>
              </a:pPr>
              <a:t>7/29/2010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0ADB46-22BE-4AE3-B7D2-EFA3BFEA7FA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F7EC6F4-00FD-4A36-93FB-033E73D80ED3}" type="datetimeFigureOut">
              <a:rPr lang="en-US"/>
              <a:pPr>
                <a:defRPr/>
              </a:pPr>
              <a:t>7/29/2010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E149BA0-8BDF-447B-A0EF-26F478931CD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D02BDD7-B458-4E58-9A41-901A93A45164}" type="datetimeFigureOut">
              <a:rPr lang="en-US"/>
              <a:pPr>
                <a:defRPr/>
              </a:pPr>
              <a:t>7/29/2010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70CC7AD-AFF0-4937-B587-9601FEE79AA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02B968B-8131-49A4-A27A-7FFAC62A272E}" type="datetimeFigureOut">
              <a:rPr lang="en-US"/>
              <a:pPr>
                <a:defRPr/>
              </a:pPr>
              <a:t>7/29/2010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7235EA8-EB8E-44BE-93ED-BD489E06B64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63B6BA1-A5B1-458C-BCCA-753863E55342}" type="datetimeFigureOut">
              <a:rPr lang="en-US"/>
              <a:pPr>
                <a:defRPr/>
              </a:pPr>
              <a:t>7/29/2010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35ADAD6-BA97-4627-8835-72900B3C0F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92255BA-1CE4-45FD-BDC2-320BFF569BF0}" type="datetimeFigureOut">
              <a:rPr lang="en-US"/>
              <a:pPr>
                <a:defRPr/>
              </a:pPr>
              <a:t>7/29/2010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889B1D5-43A4-4F54-93FC-A7EDA162513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714245-DF1F-41F3-B79C-2227574B6E17}" type="datetimeFigureOut">
              <a:rPr lang="en-US"/>
              <a:pPr>
                <a:defRPr/>
              </a:pPr>
              <a:t>7/29/2010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6636F4-B876-4203-BDBE-F249F0D0DAD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58000" r="-58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3C700E3-C415-4204-BB95-21F761A836B7}" type="datetimeFigureOut">
              <a:rPr lang="en-US"/>
              <a:pPr>
                <a:defRPr/>
              </a:pPr>
              <a:t>7/29/2010</a:t>
            </a:fld>
            <a:endParaRPr lang="en-US"/>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4C8EC5C-3E42-4F62-B69E-285CFCA15BD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Flavonoids" TargetMode="External"/><Relationship Id="rId3" Type="http://schemas.openxmlformats.org/officeDocument/2006/relationships/hyperlink" Target="http://en.wikipedia.org/wiki/Antioxidant" TargetMode="External"/><Relationship Id="rId7" Type="http://schemas.openxmlformats.org/officeDocument/2006/relationships/hyperlink" Target="http://www.wisegeek.com/what-are-flavonoids.htm" TargetMode="External"/><Relationship Id="rId2" Type="http://schemas.openxmlformats.org/officeDocument/2006/relationships/hyperlink" Target="http://en.wikipedia.org/wiki/Citric_acid" TargetMode="External"/><Relationship Id="rId1" Type="http://schemas.openxmlformats.org/officeDocument/2006/relationships/slideLayout" Target="../slideLayouts/slideLayout2.xml"/><Relationship Id="rId6" Type="http://schemas.openxmlformats.org/officeDocument/2006/relationships/hyperlink" Target="http://en.wikipedia.org/wiki/Polyphenol_antioxidant" TargetMode="External"/><Relationship Id="rId5" Type="http://schemas.openxmlformats.org/officeDocument/2006/relationships/hyperlink" Target="http://en.wikipedia.org/wiki/Radical_(chemistry)" TargetMode="External"/><Relationship Id="rId10" Type="http://schemas.openxmlformats.org/officeDocument/2006/relationships/hyperlink" Target="http://www.wisegeek.com/what-is-rust.htm" TargetMode="External"/><Relationship Id="rId4" Type="http://schemas.openxmlformats.org/officeDocument/2006/relationships/hyperlink" Target="http://www.wisegeek.com/what-is-oxidation.htm" TargetMode="External"/><Relationship Id="rId9" Type="http://schemas.openxmlformats.org/officeDocument/2006/relationships/hyperlink" Target="http://www.medicinalfoodnews.com/vol01/issue5/anti"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slowfoodusa.org/images/ark_products/ark-prod-meyer_lemon.jpg" TargetMode="External"/><Relationship Id="rId7" Type="http://schemas.openxmlformats.org/officeDocument/2006/relationships/hyperlink" Target="http://www.pacifichealth.info/images/cranberries.jpg" TargetMode="External"/><Relationship Id="rId2" Type="http://schemas.openxmlformats.org/officeDocument/2006/relationships/hyperlink" Target="http://www.solarnavigator.net/solar_cola/cola_images/Oranges_Ambersweet.jpg" TargetMode="External"/><Relationship Id="rId1" Type="http://schemas.openxmlformats.org/officeDocument/2006/relationships/slideLayout" Target="../slideLayouts/slideLayout2.xml"/><Relationship Id="rId6" Type="http://schemas.openxmlformats.org/officeDocument/2006/relationships/hyperlink" Target="http://www.stargazerperennials.com/images/blueberries.jpg" TargetMode="External"/><Relationship Id="rId5" Type="http://schemas.openxmlformats.org/officeDocument/2006/relationships/hyperlink" Target="http://upload.wikimedia.org/wikipedia/commons/d/d8/Grapefruit_Schnitt_2008-3-3.JPG" TargetMode="External"/><Relationship Id="rId4" Type="http://schemas.openxmlformats.org/officeDocument/2006/relationships/hyperlink" Target="http://malkup.com/slike/Blackberry.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6858000" cy="1862048"/>
          </a:xfrm>
          <a:prstGeom prst="rect">
            <a:avLst/>
          </a:prstGeom>
          <a:noFill/>
        </p:spPr>
        <p:txBody>
          <a:bodyPr>
            <a:spAutoFit/>
          </a:bodyPr>
          <a:lstStyle/>
          <a:p>
            <a:pPr algn="ctr" fontAlgn="auto">
              <a:spcBef>
                <a:spcPts val="0"/>
              </a:spcBef>
              <a:spcAft>
                <a:spcPts val="0"/>
              </a:spcAft>
              <a:defRPr/>
            </a:pPr>
            <a:r>
              <a:rPr lang="en-US" sz="115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cs typeface="+mn-cs"/>
              </a:rPr>
              <a:t>Oxidation</a:t>
            </a:r>
          </a:p>
        </p:txBody>
      </p:sp>
      <p:sp>
        <p:nvSpPr>
          <p:cNvPr id="14338" name="Rectangle 5"/>
          <p:cNvSpPr>
            <a:spLocks noChangeArrowheads="1"/>
          </p:cNvSpPr>
          <p:nvPr/>
        </p:nvSpPr>
        <p:spPr bwMode="auto">
          <a:xfrm>
            <a:off x="0" y="1619250"/>
            <a:ext cx="6858000" cy="7232749"/>
          </a:xfrm>
          <a:prstGeom prst="rect">
            <a:avLst/>
          </a:prstGeom>
          <a:noFill/>
          <a:ln w="9525">
            <a:noFill/>
            <a:miter lim="800000"/>
            <a:headEnd/>
            <a:tailEnd/>
          </a:ln>
        </p:spPr>
        <p:txBody>
          <a:bodyPr>
            <a:spAutoFit/>
          </a:bodyPr>
          <a:lstStyle/>
          <a:p>
            <a:pPr algn="ctr"/>
            <a:r>
              <a:rPr lang="en-US" sz="1600" dirty="0">
                <a:solidFill>
                  <a:schemeClr val="bg1"/>
                </a:solidFill>
              </a:rPr>
              <a:t>By Ace Ang, 5 Victorious, Rosyth School, 2010.</a:t>
            </a:r>
          </a:p>
          <a:p>
            <a:pPr algn="ctr"/>
            <a:endParaRPr lang="en-US" sz="1600" b="1" dirty="0">
              <a:solidFill>
                <a:schemeClr val="bg1"/>
              </a:solidFill>
            </a:endParaRPr>
          </a:p>
          <a:p>
            <a:pPr algn="ctr"/>
            <a:endParaRPr lang="en-US" sz="1200" b="1" dirty="0">
              <a:solidFill>
                <a:schemeClr val="bg1"/>
              </a:solidFill>
            </a:endParaRPr>
          </a:p>
          <a:p>
            <a:pPr algn="ctr"/>
            <a:r>
              <a:rPr lang="en-US" sz="4000" b="1" dirty="0">
                <a:solidFill>
                  <a:schemeClr val="bg1"/>
                </a:solidFill>
              </a:rPr>
              <a:t>Aim of Experiment</a:t>
            </a:r>
          </a:p>
          <a:p>
            <a:pPr algn="ctr"/>
            <a:endParaRPr lang="en-US" sz="1600" b="1" dirty="0">
              <a:solidFill>
                <a:schemeClr val="bg1"/>
              </a:solidFill>
            </a:endParaRPr>
          </a:p>
          <a:p>
            <a:r>
              <a:rPr lang="en-US" sz="2000" b="1" dirty="0" smtClean="0">
                <a:solidFill>
                  <a:schemeClr val="bg1"/>
                </a:solidFill>
              </a:rPr>
              <a:t>	I </a:t>
            </a:r>
            <a:r>
              <a:rPr lang="en-US" sz="2000" b="1" dirty="0">
                <a:solidFill>
                  <a:schemeClr val="bg1"/>
                </a:solidFill>
              </a:rPr>
              <a:t>hope to promote healthy eating and making people realize the importance of Antioxidants. </a:t>
            </a:r>
          </a:p>
          <a:p>
            <a:pPr algn="ctr"/>
            <a:endParaRPr lang="en-US" sz="2400" b="1" dirty="0">
              <a:solidFill>
                <a:schemeClr val="bg1"/>
              </a:solidFill>
            </a:endParaRPr>
          </a:p>
          <a:p>
            <a:pPr algn="ctr"/>
            <a:r>
              <a:rPr lang="en-US" sz="4000" b="1" dirty="0">
                <a:solidFill>
                  <a:schemeClr val="bg1"/>
                </a:solidFill>
              </a:rPr>
              <a:t>How can this information help mankind?</a:t>
            </a:r>
          </a:p>
          <a:p>
            <a:pPr algn="ctr"/>
            <a:endParaRPr lang="en-US" sz="2000" b="1" dirty="0" smtClean="0">
              <a:solidFill>
                <a:schemeClr val="bg1"/>
              </a:solidFill>
            </a:endParaRPr>
          </a:p>
          <a:p>
            <a:r>
              <a:rPr lang="en-US" sz="2000" b="1" dirty="0" smtClean="0">
                <a:solidFill>
                  <a:schemeClr val="bg1"/>
                </a:solidFill>
              </a:rPr>
              <a:t>	</a:t>
            </a:r>
            <a:r>
              <a:rPr lang="en-US" sz="2000" b="1" dirty="0" smtClean="0">
                <a:solidFill>
                  <a:schemeClr val="bg1"/>
                </a:solidFill>
              </a:rPr>
              <a:t>A cut piece of fruit that is oxidized will </a:t>
            </a:r>
            <a:r>
              <a:rPr lang="en-US" sz="2000" b="1" dirty="0" smtClean="0">
                <a:solidFill>
                  <a:schemeClr val="bg1"/>
                </a:solidFill>
              </a:rPr>
              <a:t>lose nutrients. Thus, when we eat it, we won’t gain the full benefits of eating the apple. </a:t>
            </a:r>
            <a:r>
              <a:rPr lang="en-US" sz="2000" b="1" dirty="0" smtClean="0">
                <a:solidFill>
                  <a:schemeClr val="bg1"/>
                </a:solidFill>
              </a:rPr>
              <a:t>In addition, the cut piece of fruit might spoil too. Oxidized foods may not be harmful to eat sometimes, but the cut piece of fruit turning brown has spoiled the image. (I would not want to eat such a piece of fruit)</a:t>
            </a:r>
            <a:endParaRPr lang="en-US" sz="2000" b="1" dirty="0" smtClean="0">
              <a:solidFill>
                <a:schemeClr val="bg1"/>
              </a:solidFill>
            </a:endParaRPr>
          </a:p>
          <a:p>
            <a:r>
              <a:rPr lang="en-US" sz="2000" b="1" dirty="0">
                <a:solidFill>
                  <a:schemeClr val="bg1"/>
                </a:solidFill>
              </a:rPr>
              <a:t>	</a:t>
            </a:r>
            <a:r>
              <a:rPr lang="en-US" sz="2000" b="1" dirty="0" smtClean="0">
                <a:solidFill>
                  <a:schemeClr val="bg1"/>
                </a:solidFill>
              </a:rPr>
              <a:t>The experiment will be to physically observe how antioxidants work, and how they can help in preserving the fruit.</a:t>
            </a:r>
            <a:endParaRPr lang="en-US" sz="20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3"/>
          <p:cNvSpPr txBox="1">
            <a:spLocks noChangeArrowheads="1"/>
          </p:cNvSpPr>
          <p:nvPr/>
        </p:nvSpPr>
        <p:spPr bwMode="auto">
          <a:xfrm>
            <a:off x="0" y="0"/>
            <a:ext cx="6858000" cy="707886"/>
          </a:xfrm>
          <a:prstGeom prst="rect">
            <a:avLst/>
          </a:prstGeom>
          <a:noFill/>
          <a:ln w="9525">
            <a:noFill/>
            <a:miter lim="800000"/>
            <a:headEnd/>
            <a:tailEnd/>
          </a:ln>
        </p:spPr>
        <p:txBody>
          <a:bodyPr>
            <a:spAutoFit/>
          </a:bodyPr>
          <a:lstStyle/>
          <a:p>
            <a:r>
              <a:rPr lang="en-US" sz="4000" b="1" dirty="0">
                <a:solidFill>
                  <a:schemeClr val="bg1"/>
                </a:solidFill>
              </a:rPr>
              <a:t>References</a:t>
            </a:r>
          </a:p>
        </p:txBody>
      </p:sp>
      <p:sp>
        <p:nvSpPr>
          <p:cNvPr id="24578" name="Rectangle 6"/>
          <p:cNvSpPr>
            <a:spLocks noChangeArrowheads="1"/>
          </p:cNvSpPr>
          <p:nvPr/>
        </p:nvSpPr>
        <p:spPr bwMode="auto">
          <a:xfrm>
            <a:off x="0" y="827584"/>
            <a:ext cx="6858000" cy="4770537"/>
          </a:xfrm>
          <a:prstGeom prst="rect">
            <a:avLst/>
          </a:prstGeom>
          <a:noFill/>
          <a:ln w="9525">
            <a:noFill/>
            <a:miter lim="800000"/>
            <a:headEnd/>
            <a:tailEnd/>
          </a:ln>
        </p:spPr>
        <p:txBody>
          <a:bodyPr>
            <a:spAutoFit/>
          </a:bodyPr>
          <a:lstStyle/>
          <a:p>
            <a:r>
              <a:rPr lang="en-US" dirty="0">
                <a:solidFill>
                  <a:schemeClr val="bg1"/>
                </a:solidFill>
                <a:hlinkClick r:id="rId2"/>
              </a:rPr>
              <a:t>http://</a:t>
            </a:r>
            <a:r>
              <a:rPr lang="en-US" dirty="0" smtClean="0">
                <a:solidFill>
                  <a:schemeClr val="bg1"/>
                </a:solidFill>
                <a:hlinkClick r:id="rId2"/>
              </a:rPr>
              <a:t>en.wikipedia.org/wiki/Citric_acid</a:t>
            </a:r>
            <a:endParaRPr lang="en-US" dirty="0" smtClean="0">
              <a:solidFill>
                <a:schemeClr val="bg1"/>
              </a:solidFill>
            </a:endParaRPr>
          </a:p>
          <a:p>
            <a:endParaRPr lang="en-US" dirty="0">
              <a:solidFill>
                <a:schemeClr val="bg1"/>
              </a:solidFill>
              <a:hlinkClick r:id="rId3"/>
            </a:endParaRPr>
          </a:p>
          <a:p>
            <a:r>
              <a:rPr lang="en-US" dirty="0">
                <a:solidFill>
                  <a:schemeClr val="bg1"/>
                </a:solidFill>
                <a:hlinkClick r:id="rId3"/>
              </a:rPr>
              <a:t>http://en.wikipedia.org/wiki/Antioxidant</a:t>
            </a:r>
            <a:endParaRPr lang="en-US" dirty="0">
              <a:solidFill>
                <a:schemeClr val="bg1"/>
              </a:solidFill>
            </a:endParaRPr>
          </a:p>
          <a:p>
            <a:endParaRPr lang="en-US" dirty="0">
              <a:solidFill>
                <a:schemeClr val="bg1"/>
              </a:solidFill>
            </a:endParaRPr>
          </a:p>
          <a:p>
            <a:r>
              <a:rPr lang="en-US" dirty="0">
                <a:solidFill>
                  <a:schemeClr val="bg1"/>
                </a:solidFill>
                <a:hlinkClick r:id="rId4"/>
              </a:rPr>
              <a:t>http://www.wisegeek.com/what-is-oxidation.htm</a:t>
            </a:r>
            <a:endParaRPr lang="en-US" dirty="0">
              <a:solidFill>
                <a:schemeClr val="bg1"/>
              </a:solidFill>
            </a:endParaRPr>
          </a:p>
          <a:p>
            <a:endParaRPr lang="en-US" dirty="0">
              <a:solidFill>
                <a:schemeClr val="bg1"/>
              </a:solidFill>
            </a:endParaRPr>
          </a:p>
          <a:p>
            <a:r>
              <a:rPr lang="en-US" dirty="0">
                <a:solidFill>
                  <a:schemeClr val="bg1"/>
                </a:solidFill>
                <a:hlinkClick r:id="rId5"/>
              </a:rPr>
              <a:t>http://en.wikipedia.org/wiki/Radical_%28chemistry%29</a:t>
            </a:r>
            <a:endParaRPr lang="en-US" dirty="0">
              <a:solidFill>
                <a:schemeClr val="bg1"/>
              </a:solidFill>
            </a:endParaRPr>
          </a:p>
          <a:p>
            <a:endParaRPr lang="en-US" dirty="0">
              <a:solidFill>
                <a:schemeClr val="bg1"/>
              </a:solidFill>
            </a:endParaRPr>
          </a:p>
          <a:p>
            <a:r>
              <a:rPr lang="en-US" dirty="0">
                <a:solidFill>
                  <a:schemeClr val="bg1"/>
                </a:solidFill>
                <a:hlinkClick r:id="rId6"/>
              </a:rPr>
              <a:t>http://en.wikipedia.org/wiki/Polyphenol_antioxidant</a:t>
            </a:r>
            <a:endParaRPr lang="en-US" dirty="0">
              <a:solidFill>
                <a:schemeClr val="bg1"/>
              </a:solidFill>
            </a:endParaRPr>
          </a:p>
          <a:p>
            <a:endParaRPr lang="en-US" dirty="0">
              <a:solidFill>
                <a:schemeClr val="bg1"/>
              </a:solidFill>
            </a:endParaRPr>
          </a:p>
          <a:p>
            <a:r>
              <a:rPr lang="en-US" dirty="0">
                <a:solidFill>
                  <a:schemeClr val="bg1"/>
                </a:solidFill>
                <a:hlinkClick r:id="rId7"/>
              </a:rPr>
              <a:t>http://www.wisegeek.com/what-are-flavonoids.htm</a:t>
            </a:r>
            <a:endParaRPr lang="en-US" dirty="0">
              <a:solidFill>
                <a:schemeClr val="bg1"/>
              </a:solidFill>
            </a:endParaRPr>
          </a:p>
          <a:p>
            <a:endParaRPr lang="en-US" dirty="0">
              <a:solidFill>
                <a:schemeClr val="bg1"/>
              </a:solidFill>
            </a:endParaRPr>
          </a:p>
          <a:p>
            <a:r>
              <a:rPr lang="en-US" dirty="0">
                <a:solidFill>
                  <a:schemeClr val="bg1"/>
                </a:solidFill>
                <a:hlinkClick r:id="rId8"/>
              </a:rPr>
              <a:t>http://en.wikipedia.org/wiki/Flavonoids</a:t>
            </a:r>
            <a:endParaRPr lang="en-US" dirty="0">
              <a:solidFill>
                <a:schemeClr val="bg1"/>
              </a:solidFill>
            </a:endParaRPr>
          </a:p>
          <a:p>
            <a:endParaRPr lang="en-US" dirty="0">
              <a:solidFill>
                <a:schemeClr val="bg1"/>
              </a:solidFill>
            </a:endParaRPr>
          </a:p>
          <a:p>
            <a:r>
              <a:rPr lang="en-US" dirty="0">
                <a:solidFill>
                  <a:schemeClr val="bg1"/>
                </a:solidFill>
                <a:hlinkClick r:id="rId9"/>
              </a:rPr>
              <a:t>http://www.medicinalfoodnews.com/vol01/issue5/anti</a:t>
            </a:r>
            <a:endParaRPr lang="en-US" dirty="0">
              <a:solidFill>
                <a:schemeClr val="bg1"/>
              </a:solidFill>
            </a:endParaRPr>
          </a:p>
          <a:p>
            <a:endParaRPr lang="en-US" dirty="0">
              <a:solidFill>
                <a:schemeClr val="bg1"/>
              </a:solidFill>
            </a:endParaRPr>
          </a:p>
          <a:p>
            <a:r>
              <a:rPr lang="en-US" dirty="0" smtClean="0">
                <a:solidFill>
                  <a:schemeClr val="bg1"/>
                </a:solidFill>
                <a:hlinkClick r:id="rId10"/>
              </a:rPr>
              <a:t>http://www.wisegeek.com/what-is-rust.htm</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Box 3"/>
          <p:cNvSpPr txBox="1">
            <a:spLocks noChangeArrowheads="1"/>
          </p:cNvSpPr>
          <p:nvPr/>
        </p:nvSpPr>
        <p:spPr bwMode="auto">
          <a:xfrm>
            <a:off x="0" y="0"/>
            <a:ext cx="6858000" cy="707886"/>
          </a:xfrm>
          <a:prstGeom prst="rect">
            <a:avLst/>
          </a:prstGeom>
          <a:noFill/>
          <a:ln w="9525">
            <a:noFill/>
            <a:miter lim="800000"/>
            <a:headEnd/>
            <a:tailEnd/>
          </a:ln>
        </p:spPr>
        <p:txBody>
          <a:bodyPr>
            <a:spAutoFit/>
          </a:bodyPr>
          <a:lstStyle/>
          <a:p>
            <a:r>
              <a:rPr lang="en-US" sz="4000" b="1" dirty="0">
                <a:solidFill>
                  <a:schemeClr val="bg1"/>
                </a:solidFill>
              </a:rPr>
              <a:t>Pictures</a:t>
            </a:r>
          </a:p>
        </p:txBody>
      </p:sp>
      <p:sp>
        <p:nvSpPr>
          <p:cNvPr id="25602" name="Rectangle 4"/>
          <p:cNvSpPr>
            <a:spLocks noChangeArrowheads="1"/>
          </p:cNvSpPr>
          <p:nvPr/>
        </p:nvSpPr>
        <p:spPr bwMode="auto">
          <a:xfrm>
            <a:off x="0" y="899592"/>
            <a:ext cx="6858000" cy="4524375"/>
          </a:xfrm>
          <a:prstGeom prst="rect">
            <a:avLst/>
          </a:prstGeom>
          <a:noFill/>
          <a:ln w="9525">
            <a:noFill/>
            <a:miter lim="800000"/>
            <a:headEnd/>
            <a:tailEnd/>
          </a:ln>
        </p:spPr>
        <p:txBody>
          <a:bodyPr>
            <a:spAutoFit/>
          </a:bodyPr>
          <a:lstStyle/>
          <a:p>
            <a:r>
              <a:rPr lang="en-US" dirty="0">
                <a:hlinkClick r:id="rId2"/>
              </a:rPr>
              <a:t>http://www.solarnavigator.net/solar_cola/cola_images/Oranges_Ambersweet.jpg</a:t>
            </a:r>
            <a:endParaRPr lang="en-US" dirty="0"/>
          </a:p>
          <a:p>
            <a:endParaRPr lang="en-US" dirty="0"/>
          </a:p>
          <a:p>
            <a:r>
              <a:rPr lang="en-US" dirty="0">
                <a:solidFill>
                  <a:schemeClr val="bg1"/>
                </a:solidFill>
                <a:hlinkClick r:id="rId3"/>
              </a:rPr>
              <a:t>http://www.slowfoodusa.org/images/ark_products/ark-prod-meyer_lemon.jpg</a:t>
            </a:r>
            <a:endParaRPr lang="en-US" dirty="0">
              <a:solidFill>
                <a:schemeClr val="bg1"/>
              </a:solidFill>
            </a:endParaRPr>
          </a:p>
          <a:p>
            <a:endParaRPr lang="en-US" dirty="0"/>
          </a:p>
          <a:p>
            <a:r>
              <a:rPr lang="en-US" dirty="0">
                <a:solidFill>
                  <a:schemeClr val="bg1"/>
                </a:solidFill>
                <a:hlinkClick r:id="rId4"/>
              </a:rPr>
              <a:t>http://malkup.com/slike/Blackberry.jpg</a:t>
            </a:r>
            <a:endParaRPr lang="en-US" dirty="0">
              <a:solidFill>
                <a:schemeClr val="bg1"/>
              </a:solidFill>
            </a:endParaRPr>
          </a:p>
          <a:p>
            <a:endParaRPr lang="en-US" dirty="0">
              <a:solidFill>
                <a:schemeClr val="bg1"/>
              </a:solidFill>
            </a:endParaRPr>
          </a:p>
          <a:p>
            <a:r>
              <a:rPr lang="en-US" dirty="0">
                <a:solidFill>
                  <a:schemeClr val="bg1"/>
                </a:solidFill>
                <a:hlinkClick r:id="rId5"/>
              </a:rPr>
              <a:t>http://upload.wikimedia.org/wikipedia/commons/d/d8/Grapefruit_Schnitt_2008-3-3.JPG</a:t>
            </a:r>
            <a:endParaRPr lang="en-US" dirty="0">
              <a:solidFill>
                <a:schemeClr val="bg1"/>
              </a:solidFill>
            </a:endParaRPr>
          </a:p>
          <a:p>
            <a:endParaRPr lang="en-US" dirty="0">
              <a:solidFill>
                <a:schemeClr val="bg1"/>
              </a:solidFill>
            </a:endParaRPr>
          </a:p>
          <a:p>
            <a:r>
              <a:rPr lang="en-US" dirty="0">
                <a:hlinkClick r:id="rId6"/>
              </a:rPr>
              <a:t>http://www.stargazerperennials.com/images/blueberries.jpg</a:t>
            </a:r>
            <a:endParaRPr lang="en-US" dirty="0"/>
          </a:p>
          <a:p>
            <a:endParaRPr lang="en-US" dirty="0"/>
          </a:p>
          <a:p>
            <a:r>
              <a:rPr lang="en-US" dirty="0">
                <a:hlinkClick r:id="rId7"/>
              </a:rPr>
              <a:t>http://www.pacifichealth.info/images/cranberries.jpg</a:t>
            </a:r>
            <a:endParaRPr lang="en-US" dirty="0"/>
          </a:p>
          <a:p>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8771632"/>
          </a:xfrm>
          <a:prstGeom prst="rect">
            <a:avLst/>
          </a:prstGeom>
          <a:noFill/>
        </p:spPr>
        <p:txBody>
          <a:bodyPr>
            <a:spAutoFit/>
          </a:bodyPr>
          <a:lstStyle/>
          <a:p>
            <a:r>
              <a:rPr lang="en-US" sz="4000" b="1" dirty="0">
                <a:solidFill>
                  <a:schemeClr val="bg1"/>
                </a:solidFill>
              </a:rPr>
              <a:t>Carrying out the experiment</a:t>
            </a:r>
          </a:p>
          <a:p>
            <a:endParaRPr lang="en-US" sz="3600" b="1" dirty="0">
              <a:solidFill>
                <a:schemeClr val="bg1"/>
              </a:solidFill>
            </a:endParaRPr>
          </a:p>
          <a:p>
            <a:r>
              <a:rPr lang="en-US" sz="2000" b="1" u="sng" dirty="0" smtClean="0">
                <a:solidFill>
                  <a:schemeClr val="bg1"/>
                </a:solidFill>
              </a:rPr>
              <a:t>Steps</a:t>
            </a:r>
            <a:endParaRPr lang="en-US" sz="2000" b="1" u="sng" dirty="0">
              <a:solidFill>
                <a:schemeClr val="bg1"/>
              </a:solidFill>
            </a:endParaRPr>
          </a:p>
          <a:p>
            <a:pPr>
              <a:buFontTx/>
              <a:buAutoNum type="arabicPeriod"/>
            </a:pPr>
            <a:endParaRPr lang="en-US" sz="2000" b="1" dirty="0">
              <a:solidFill>
                <a:schemeClr val="bg1"/>
              </a:solidFill>
            </a:endParaRPr>
          </a:p>
          <a:p>
            <a:pPr>
              <a:buFontTx/>
              <a:buAutoNum type="arabicPeriod"/>
            </a:pPr>
            <a:r>
              <a:rPr lang="en-US" sz="2000" b="1" dirty="0">
                <a:solidFill>
                  <a:schemeClr val="bg1"/>
                </a:solidFill>
              </a:rPr>
              <a:t>Apply the different kinds of liquids on the surface of the cut </a:t>
            </a:r>
            <a:r>
              <a:rPr lang="en-US" sz="2000" b="1" dirty="0" smtClean="0">
                <a:solidFill>
                  <a:schemeClr val="bg1"/>
                </a:solidFill>
              </a:rPr>
              <a:t>apples.</a:t>
            </a:r>
            <a:endParaRPr lang="en-US" sz="2000" b="1" dirty="0">
              <a:solidFill>
                <a:schemeClr val="bg1"/>
              </a:solidFill>
            </a:endParaRPr>
          </a:p>
          <a:p>
            <a:pPr>
              <a:buFontTx/>
              <a:buAutoNum type="arabicPeriod"/>
            </a:pPr>
            <a:endParaRPr lang="en-US" sz="2000" b="1" dirty="0">
              <a:solidFill>
                <a:schemeClr val="bg1"/>
              </a:solidFill>
            </a:endParaRPr>
          </a:p>
          <a:p>
            <a:pPr>
              <a:buFontTx/>
              <a:buAutoNum type="arabicPeriod"/>
            </a:pPr>
            <a:r>
              <a:rPr lang="en-US" sz="2000" b="1" dirty="0">
                <a:solidFill>
                  <a:schemeClr val="bg1"/>
                </a:solidFill>
              </a:rPr>
              <a:t>Start timer for 1 hour. Take video of all the pieces of apples (Start of experiment, 0 Hours)</a:t>
            </a:r>
          </a:p>
          <a:p>
            <a:pPr>
              <a:buFontTx/>
              <a:buAutoNum type="arabicPeriod"/>
            </a:pPr>
            <a:endParaRPr lang="en-US" sz="2000" b="1" dirty="0">
              <a:solidFill>
                <a:schemeClr val="bg1"/>
              </a:solidFill>
            </a:endParaRPr>
          </a:p>
          <a:p>
            <a:pPr>
              <a:buFontTx/>
              <a:buAutoNum type="arabicPeriod"/>
            </a:pPr>
            <a:r>
              <a:rPr lang="en-US" sz="2000" b="1" dirty="0">
                <a:solidFill>
                  <a:schemeClr val="bg1"/>
                </a:solidFill>
              </a:rPr>
              <a:t>At every 1 hour interval, take video of all the pieces of apple and record how brown they are.</a:t>
            </a:r>
          </a:p>
          <a:p>
            <a:pPr>
              <a:buFontTx/>
              <a:buAutoNum type="arabicPeriod"/>
            </a:pPr>
            <a:endParaRPr lang="en-US" sz="2000" b="1" dirty="0">
              <a:solidFill>
                <a:schemeClr val="bg1"/>
              </a:solidFill>
            </a:endParaRPr>
          </a:p>
          <a:p>
            <a:pPr>
              <a:buFontTx/>
              <a:buAutoNum type="arabicPeriod"/>
            </a:pPr>
            <a:r>
              <a:rPr lang="en-US" sz="2000" b="1" dirty="0">
                <a:solidFill>
                  <a:schemeClr val="bg1"/>
                </a:solidFill>
              </a:rPr>
              <a:t>After 5 hours</a:t>
            </a:r>
            <a:r>
              <a:rPr lang="en-US" sz="2000" b="1" dirty="0" smtClean="0">
                <a:solidFill>
                  <a:schemeClr val="bg1"/>
                </a:solidFill>
              </a:rPr>
              <a:t>, </a:t>
            </a:r>
            <a:r>
              <a:rPr lang="en-US" sz="2000" b="1" dirty="0">
                <a:solidFill>
                  <a:schemeClr val="bg1"/>
                </a:solidFill>
              </a:rPr>
              <a:t>repeat step 3 and stop experiment.</a:t>
            </a:r>
          </a:p>
          <a:p>
            <a:pPr>
              <a:buFontTx/>
              <a:buAutoNum type="arabicPeriod"/>
            </a:pPr>
            <a:endParaRPr lang="en-US" sz="2000" b="1" dirty="0">
              <a:solidFill>
                <a:schemeClr val="bg1"/>
              </a:solidFill>
            </a:endParaRPr>
          </a:p>
          <a:p>
            <a:pPr>
              <a:buFontTx/>
              <a:buAutoNum type="arabicPeriod"/>
            </a:pPr>
            <a:r>
              <a:rPr lang="en-US" sz="2000" b="1" dirty="0">
                <a:solidFill>
                  <a:schemeClr val="bg1"/>
                </a:solidFill>
              </a:rPr>
              <a:t>Make a table that shows what I observed during the experiment.</a:t>
            </a:r>
          </a:p>
          <a:p>
            <a:pPr>
              <a:buFontTx/>
              <a:buAutoNum type="arabicPeriod"/>
            </a:pPr>
            <a:endParaRPr lang="en-US" sz="2000" b="1" dirty="0">
              <a:solidFill>
                <a:schemeClr val="bg1"/>
              </a:solidFill>
            </a:endParaRPr>
          </a:p>
          <a:p>
            <a:r>
              <a:rPr lang="en-US" sz="2000" b="1" u="sng" dirty="0">
                <a:solidFill>
                  <a:schemeClr val="bg1"/>
                </a:solidFill>
              </a:rPr>
              <a:t>Experiment</a:t>
            </a:r>
          </a:p>
          <a:p>
            <a:endParaRPr lang="en-US" sz="2000" b="1" dirty="0">
              <a:solidFill>
                <a:schemeClr val="bg1"/>
              </a:solidFill>
            </a:endParaRPr>
          </a:p>
          <a:p>
            <a:pPr>
              <a:buFont typeface="Calibri" pitchFamily="34" charset="0"/>
              <a:buAutoNum type="arabicPeriod"/>
            </a:pPr>
            <a:r>
              <a:rPr lang="en-US" sz="2000" b="1" dirty="0">
                <a:solidFill>
                  <a:schemeClr val="bg1"/>
                </a:solidFill>
              </a:rPr>
              <a:t>An Apple (Cut into 4 pieces)</a:t>
            </a:r>
          </a:p>
          <a:p>
            <a:pPr>
              <a:buFont typeface="Calibri" pitchFamily="34" charset="0"/>
              <a:buAutoNum type="arabicPeriod"/>
            </a:pPr>
            <a:r>
              <a:rPr lang="en-US" sz="2000" b="1" dirty="0">
                <a:solidFill>
                  <a:schemeClr val="bg1"/>
                </a:solidFill>
              </a:rPr>
              <a:t>Lemon Juice, Milk, Green Tea</a:t>
            </a:r>
          </a:p>
          <a:p>
            <a:pPr>
              <a:buFont typeface="Calibri" pitchFamily="34" charset="0"/>
              <a:buAutoNum type="arabicPeriod"/>
            </a:pPr>
            <a:r>
              <a:rPr lang="en-US" sz="2000" b="1" dirty="0">
                <a:solidFill>
                  <a:schemeClr val="bg1"/>
                </a:solidFill>
              </a:rPr>
              <a:t>A piece of cloth</a:t>
            </a:r>
          </a:p>
          <a:p>
            <a:pPr>
              <a:buFont typeface="Calibri" pitchFamily="34" charset="0"/>
              <a:buAutoNum type="arabicPeriod"/>
            </a:pPr>
            <a:r>
              <a:rPr lang="en-US" sz="2000" b="1" dirty="0">
                <a:solidFill>
                  <a:schemeClr val="bg1"/>
                </a:solidFill>
              </a:rPr>
              <a:t>Timer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3"/>
          <p:cNvSpPr txBox="1">
            <a:spLocks noChangeArrowheads="1"/>
          </p:cNvSpPr>
          <p:nvPr/>
        </p:nvSpPr>
        <p:spPr bwMode="auto">
          <a:xfrm>
            <a:off x="0" y="0"/>
            <a:ext cx="6858000" cy="7355860"/>
          </a:xfrm>
          <a:prstGeom prst="rect">
            <a:avLst/>
          </a:prstGeom>
          <a:noFill/>
          <a:ln w="9525">
            <a:noFill/>
            <a:miter lim="800000"/>
            <a:headEnd/>
            <a:tailEnd/>
          </a:ln>
        </p:spPr>
        <p:txBody>
          <a:bodyPr>
            <a:spAutoFit/>
          </a:bodyPr>
          <a:lstStyle/>
          <a:p>
            <a:r>
              <a:rPr lang="en-US" sz="4000" b="1" dirty="0">
                <a:solidFill>
                  <a:schemeClr val="bg1"/>
                </a:solidFill>
              </a:rPr>
              <a:t>What is Oxidation?</a:t>
            </a:r>
            <a:endParaRPr lang="en-US" sz="4000" dirty="0">
              <a:solidFill>
                <a:schemeClr val="bg1"/>
              </a:solidFill>
            </a:endParaRPr>
          </a:p>
          <a:p>
            <a:endParaRPr lang="en-US" sz="2000" dirty="0">
              <a:solidFill>
                <a:schemeClr val="bg1"/>
              </a:solidFill>
            </a:endParaRPr>
          </a:p>
          <a:p>
            <a:r>
              <a:rPr lang="en-US" sz="3200" dirty="0">
                <a:solidFill>
                  <a:schemeClr val="bg1"/>
                </a:solidFill>
              </a:rPr>
              <a:t>	</a:t>
            </a:r>
            <a:r>
              <a:rPr lang="en-US" sz="2000" b="1" dirty="0">
                <a:solidFill>
                  <a:schemeClr val="bg1"/>
                </a:solidFill>
              </a:rPr>
              <a:t>Oxidation is the interaction between oxygen molecules and the different substances they may come into contact with.</a:t>
            </a:r>
          </a:p>
          <a:p>
            <a:r>
              <a:rPr lang="en-US" sz="2000" b="1" dirty="0">
                <a:solidFill>
                  <a:schemeClr val="bg1"/>
                </a:solidFill>
              </a:rPr>
              <a:t>	Oxidation is the loss of at least one electron when two or more substances interact.</a:t>
            </a:r>
          </a:p>
          <a:p>
            <a:r>
              <a:rPr lang="en-US" sz="2000" b="1" dirty="0">
                <a:solidFill>
                  <a:schemeClr val="bg1"/>
                </a:solidFill>
              </a:rPr>
              <a:t>	Oxidation can be observed all around us.</a:t>
            </a:r>
          </a:p>
          <a:p>
            <a:r>
              <a:rPr lang="en-US" sz="2000" b="1" dirty="0">
                <a:solidFill>
                  <a:schemeClr val="bg1"/>
                </a:solidFill>
              </a:rPr>
              <a:t>	For example, you may observe a fresh piece </a:t>
            </a:r>
            <a:r>
              <a:rPr lang="en-US" sz="2000" b="1" dirty="0" smtClean="0">
                <a:solidFill>
                  <a:schemeClr val="bg1"/>
                </a:solidFill>
              </a:rPr>
              <a:t>of cut fruit </a:t>
            </a:r>
            <a:r>
              <a:rPr lang="en-US" sz="2000" b="1" dirty="0">
                <a:solidFill>
                  <a:schemeClr val="bg1"/>
                </a:solidFill>
              </a:rPr>
              <a:t>turning brown over time. That is oxidation.</a:t>
            </a:r>
          </a:p>
          <a:p>
            <a:r>
              <a:rPr lang="en-US" sz="2000" b="1" dirty="0">
                <a:solidFill>
                  <a:schemeClr val="bg1"/>
                </a:solidFill>
              </a:rPr>
              <a:t>	At other times, you may observe a metallic object having brown spots on them. That is rusting, scientifically called, Oxidation</a:t>
            </a:r>
            <a:r>
              <a:rPr lang="en-US" sz="2000" b="1" dirty="0" smtClean="0">
                <a:solidFill>
                  <a:schemeClr val="bg1"/>
                </a:solidFill>
              </a:rPr>
              <a:t>.</a:t>
            </a:r>
          </a:p>
          <a:p>
            <a:endParaRPr lang="en-US" sz="2000" b="1" dirty="0" smtClean="0">
              <a:solidFill>
                <a:schemeClr val="bg1"/>
              </a:solidFill>
            </a:endParaRPr>
          </a:p>
          <a:p>
            <a:r>
              <a:rPr lang="en-US" sz="2000" b="1" dirty="0" smtClean="0">
                <a:solidFill>
                  <a:schemeClr val="bg1"/>
                </a:solidFill>
              </a:rPr>
              <a:t>	</a:t>
            </a:r>
            <a:r>
              <a:rPr lang="en-US" sz="2000" b="1" dirty="0" smtClean="0">
                <a:solidFill>
                  <a:schemeClr val="bg1"/>
                </a:solidFill>
              </a:rPr>
              <a:t>Actually, some things we eat oxidize too.</a:t>
            </a:r>
          </a:p>
          <a:p>
            <a:endParaRPr lang="en-US" sz="2000" b="1" dirty="0" smtClean="0">
              <a:solidFill>
                <a:schemeClr val="bg1"/>
              </a:solidFill>
            </a:endParaRPr>
          </a:p>
          <a:p>
            <a:r>
              <a:rPr lang="en-US" sz="2000" b="1" dirty="0" smtClean="0">
                <a:solidFill>
                  <a:schemeClr val="bg1"/>
                </a:solidFill>
              </a:rPr>
              <a:t>	For example, let’s say I bought a bag of mozzarella cheese and left it in the fridge, and a few days later I take out the bag of mozzarella cheese and found the cheese having a darker colour.</a:t>
            </a:r>
          </a:p>
          <a:p>
            <a:r>
              <a:rPr lang="en-US" sz="2000" b="1" dirty="0" smtClean="0">
                <a:solidFill>
                  <a:schemeClr val="bg1"/>
                </a:solidFill>
              </a:rPr>
              <a:t>	</a:t>
            </a:r>
            <a:r>
              <a:rPr lang="en-US" sz="2000" b="1" dirty="0" smtClean="0">
                <a:solidFill>
                  <a:schemeClr val="bg1"/>
                </a:solidFill>
              </a:rPr>
              <a:t>A cut piece of apple left untouched will turn brown over time, showing the process of oxidation too.</a:t>
            </a:r>
            <a:endParaRPr lang="en-US" sz="20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3"/>
          <p:cNvSpPr txBox="1">
            <a:spLocks noChangeArrowheads="1"/>
          </p:cNvSpPr>
          <p:nvPr/>
        </p:nvSpPr>
        <p:spPr bwMode="auto">
          <a:xfrm>
            <a:off x="0" y="0"/>
            <a:ext cx="6858000" cy="9387185"/>
          </a:xfrm>
          <a:prstGeom prst="rect">
            <a:avLst/>
          </a:prstGeom>
          <a:noFill/>
          <a:ln w="9525">
            <a:noFill/>
            <a:miter lim="800000"/>
            <a:headEnd/>
            <a:tailEnd/>
          </a:ln>
        </p:spPr>
        <p:txBody>
          <a:bodyPr>
            <a:spAutoFit/>
          </a:bodyPr>
          <a:lstStyle/>
          <a:p>
            <a:pPr algn="ctr"/>
            <a:r>
              <a:rPr lang="en-US" sz="4000" b="1" dirty="0">
                <a:solidFill>
                  <a:schemeClr val="bg1"/>
                </a:solidFill>
              </a:rPr>
              <a:t>How do Antioxidants Work?</a:t>
            </a:r>
          </a:p>
          <a:p>
            <a:pPr algn="ctr"/>
            <a:endParaRPr lang="en-US" sz="1600" b="1" dirty="0">
              <a:solidFill>
                <a:schemeClr val="bg1"/>
              </a:solidFill>
            </a:endParaRPr>
          </a:p>
          <a:p>
            <a:r>
              <a:rPr lang="en-US" b="1" dirty="0">
                <a:solidFill>
                  <a:schemeClr val="bg1"/>
                </a:solidFill>
              </a:rPr>
              <a:t>	</a:t>
            </a:r>
            <a:r>
              <a:rPr lang="en-US" sz="2000" b="1" dirty="0">
                <a:solidFill>
                  <a:schemeClr val="bg1"/>
                </a:solidFill>
              </a:rPr>
              <a:t>The process of Oxidation creates Free Radicals. Free Radicals are atoms, molecules or ions with one or more unpaired electrons. These Free Radicals can start chain reactions and damage cells.</a:t>
            </a:r>
          </a:p>
          <a:p>
            <a:r>
              <a:rPr lang="en-US" sz="2000" b="1" dirty="0">
                <a:solidFill>
                  <a:schemeClr val="bg1"/>
                </a:solidFill>
              </a:rPr>
              <a:t>	The production of Free Radicals at the cellular level is believed to be involved in the cause of Cancers.</a:t>
            </a:r>
          </a:p>
          <a:p>
            <a:r>
              <a:rPr lang="en-US" sz="2000" b="1" dirty="0">
                <a:solidFill>
                  <a:schemeClr val="bg1"/>
                </a:solidFill>
              </a:rPr>
              <a:t>	Free Radicals can donate its odd electron to another molecule, and can also take an electron from a nearby molecule.</a:t>
            </a:r>
          </a:p>
          <a:p>
            <a:r>
              <a:rPr lang="en-US" sz="2000" b="1" dirty="0">
                <a:solidFill>
                  <a:schemeClr val="bg1"/>
                </a:solidFill>
              </a:rPr>
              <a:t>	Antioxidants help by preventing oxidation, by being oxidized themselves. They terminate the chain reactions by removing the Radical Intermediates, and inhibit other Oxidation reactions.</a:t>
            </a:r>
          </a:p>
          <a:p>
            <a:r>
              <a:rPr lang="en-US" sz="2000" b="1" dirty="0">
                <a:solidFill>
                  <a:schemeClr val="bg1"/>
                </a:solidFill>
              </a:rPr>
              <a:t>	Antioxidants can work in and out of the body. If I were to apply some Lemon Juice onto a cut piece of apple, the rate of oxidation would be reduced a lot, because the Antioxidant properties of the Flavonoids and Vitamin C (Ascorbic Acid) in the Citric Acid is slowing down the rate of oxidation. The same thing happens inside your body, except at the cellular level. The Antioxidants in your body can neutralize the Free Radicals by either providing the extra electron needed to make the pair, or by breaking down the Free Radical molecule.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3"/>
          <p:cNvSpPr txBox="1">
            <a:spLocks noChangeArrowheads="1"/>
          </p:cNvSpPr>
          <p:nvPr/>
        </p:nvSpPr>
        <p:spPr bwMode="auto">
          <a:xfrm>
            <a:off x="0" y="0"/>
            <a:ext cx="6858000" cy="7509748"/>
          </a:xfrm>
          <a:prstGeom prst="rect">
            <a:avLst/>
          </a:prstGeom>
          <a:noFill/>
          <a:ln w="9525">
            <a:noFill/>
            <a:miter lim="800000"/>
            <a:headEnd/>
            <a:tailEnd/>
          </a:ln>
        </p:spPr>
        <p:txBody>
          <a:bodyPr>
            <a:spAutoFit/>
          </a:bodyPr>
          <a:lstStyle/>
          <a:p>
            <a:pPr algn="ctr"/>
            <a:r>
              <a:rPr lang="en-US" sz="4000" b="1" dirty="0">
                <a:solidFill>
                  <a:schemeClr val="bg1"/>
                </a:solidFill>
              </a:rPr>
              <a:t>What is an Antioxidant?</a:t>
            </a:r>
          </a:p>
          <a:p>
            <a:endParaRPr lang="en-US" b="1" dirty="0">
              <a:solidFill>
                <a:schemeClr val="bg1"/>
              </a:solidFill>
            </a:endParaRPr>
          </a:p>
          <a:p>
            <a:r>
              <a:rPr lang="en-US" b="1" dirty="0">
                <a:solidFill>
                  <a:schemeClr val="bg1"/>
                </a:solidFill>
              </a:rPr>
              <a:t>	</a:t>
            </a:r>
            <a:r>
              <a:rPr lang="en-US" sz="2000" b="1" dirty="0">
                <a:solidFill>
                  <a:schemeClr val="bg1"/>
                </a:solidFill>
              </a:rPr>
              <a:t>An Antioxidant is a molecule that is able to prevent the oxidation of other molecules.</a:t>
            </a:r>
          </a:p>
          <a:p>
            <a:r>
              <a:rPr lang="en-US" sz="2000" b="1" dirty="0">
                <a:solidFill>
                  <a:schemeClr val="bg1"/>
                </a:solidFill>
              </a:rPr>
              <a:t>	There are many kinds of Antioxidants.</a:t>
            </a:r>
          </a:p>
          <a:p>
            <a:r>
              <a:rPr lang="en-US" sz="2000" b="1" dirty="0">
                <a:solidFill>
                  <a:schemeClr val="bg1"/>
                </a:solidFill>
              </a:rPr>
              <a:t>	</a:t>
            </a:r>
          </a:p>
          <a:p>
            <a:r>
              <a:rPr lang="en-US" sz="2000" b="1" dirty="0">
                <a:solidFill>
                  <a:schemeClr val="bg1"/>
                </a:solidFill>
              </a:rPr>
              <a:t>There are…</a:t>
            </a:r>
          </a:p>
          <a:p>
            <a:endParaRPr lang="en-US" sz="2000" b="1" dirty="0">
              <a:solidFill>
                <a:schemeClr val="bg1"/>
              </a:solidFill>
            </a:endParaRPr>
          </a:p>
          <a:p>
            <a:pPr>
              <a:buFontTx/>
              <a:buChar char="-"/>
            </a:pPr>
            <a:r>
              <a:rPr lang="en-US" sz="2000" b="1" dirty="0">
                <a:solidFill>
                  <a:schemeClr val="bg1"/>
                </a:solidFill>
              </a:rPr>
              <a:t>Polyphenol </a:t>
            </a:r>
            <a:r>
              <a:rPr lang="en-US" sz="2000" b="1" dirty="0" smtClean="0">
                <a:solidFill>
                  <a:schemeClr val="bg1"/>
                </a:solidFill>
              </a:rPr>
              <a:t>Antioxidants, commonly found in Tea, Coffee, Soy, Olive Oil and Fruits such as Citrus Fruits and Grapes.</a:t>
            </a:r>
            <a:endParaRPr lang="en-US" sz="2000" b="1" dirty="0">
              <a:solidFill>
                <a:schemeClr val="bg1"/>
              </a:solidFill>
            </a:endParaRPr>
          </a:p>
          <a:p>
            <a:pPr>
              <a:buFontTx/>
              <a:buChar char="-"/>
            </a:pPr>
            <a:endParaRPr lang="en-US" sz="2000" b="1" dirty="0">
              <a:solidFill>
                <a:schemeClr val="bg1"/>
              </a:solidFill>
            </a:endParaRPr>
          </a:p>
          <a:p>
            <a:pPr>
              <a:buFontTx/>
              <a:buChar char="-"/>
            </a:pPr>
            <a:r>
              <a:rPr lang="en-US" sz="2000" b="1" dirty="0">
                <a:solidFill>
                  <a:schemeClr val="bg1"/>
                </a:solidFill>
              </a:rPr>
              <a:t>Vitamin C (Ascorbic </a:t>
            </a:r>
            <a:r>
              <a:rPr lang="en-US" sz="2000" b="1" dirty="0" smtClean="0">
                <a:solidFill>
                  <a:schemeClr val="bg1"/>
                </a:solidFill>
              </a:rPr>
              <a:t>Acid), found in Fresh Fruits and Vegetables.</a:t>
            </a:r>
            <a:endParaRPr lang="en-US" sz="2000" b="1" dirty="0">
              <a:solidFill>
                <a:schemeClr val="bg1"/>
              </a:solidFill>
            </a:endParaRPr>
          </a:p>
          <a:p>
            <a:pPr>
              <a:buFontTx/>
              <a:buChar char="-"/>
            </a:pPr>
            <a:endParaRPr lang="en-US" sz="2000" b="1" dirty="0">
              <a:solidFill>
                <a:schemeClr val="bg1"/>
              </a:solidFill>
            </a:endParaRPr>
          </a:p>
          <a:p>
            <a:pPr>
              <a:buFontTx/>
              <a:buChar char="-"/>
            </a:pPr>
            <a:r>
              <a:rPr lang="en-US" sz="2000" b="1" dirty="0">
                <a:solidFill>
                  <a:schemeClr val="bg1"/>
                </a:solidFill>
              </a:rPr>
              <a:t>Vitamin </a:t>
            </a:r>
            <a:r>
              <a:rPr lang="en-US" sz="2000" b="1" dirty="0" smtClean="0">
                <a:solidFill>
                  <a:schemeClr val="bg1"/>
                </a:solidFill>
              </a:rPr>
              <a:t>E, found in Vegetable Oils.</a:t>
            </a:r>
            <a:endParaRPr lang="en-US" sz="2000" b="1" dirty="0">
              <a:solidFill>
                <a:schemeClr val="bg1"/>
              </a:solidFill>
            </a:endParaRPr>
          </a:p>
          <a:p>
            <a:pPr>
              <a:buFontTx/>
              <a:buChar char="-"/>
            </a:pPr>
            <a:endParaRPr lang="en-US" sz="2000" b="1" dirty="0">
              <a:solidFill>
                <a:schemeClr val="bg1"/>
              </a:solidFill>
            </a:endParaRPr>
          </a:p>
          <a:p>
            <a:pPr>
              <a:buFontTx/>
              <a:buChar char="-"/>
            </a:pPr>
            <a:r>
              <a:rPr lang="en-US" sz="2000" b="1" dirty="0" err="1" smtClean="0">
                <a:solidFill>
                  <a:schemeClr val="bg1"/>
                </a:solidFill>
              </a:rPr>
              <a:t>Carotenoids</a:t>
            </a:r>
            <a:r>
              <a:rPr lang="en-US" sz="2000" b="1" dirty="0" smtClean="0">
                <a:solidFill>
                  <a:schemeClr val="bg1"/>
                </a:solidFill>
              </a:rPr>
              <a:t>, </a:t>
            </a:r>
            <a:r>
              <a:rPr lang="en-US" sz="2000" b="1" dirty="0">
                <a:solidFill>
                  <a:schemeClr val="bg1"/>
                </a:solidFill>
              </a:rPr>
              <a:t>found in Fruits, Vegetables and Eggs.</a:t>
            </a:r>
          </a:p>
          <a:p>
            <a:pPr>
              <a:buFontTx/>
              <a:buChar char="-"/>
            </a:pPr>
            <a:endParaRPr lang="en-US" sz="2000" b="1" dirty="0">
              <a:solidFill>
                <a:schemeClr val="bg1"/>
              </a:solidFill>
            </a:endParaRPr>
          </a:p>
          <a:p>
            <a:r>
              <a:rPr lang="en-US" sz="2000" b="1" dirty="0">
                <a:solidFill>
                  <a:schemeClr val="bg1"/>
                </a:solidFill>
              </a:rPr>
              <a:t>	For my experiment, I will be using Polyphenol Antioxidants (Green </a:t>
            </a:r>
            <a:r>
              <a:rPr lang="en-US" sz="2000" b="1" dirty="0" smtClean="0">
                <a:solidFill>
                  <a:schemeClr val="bg1"/>
                </a:solidFill>
              </a:rPr>
              <a:t>Tea) </a:t>
            </a:r>
            <a:r>
              <a:rPr lang="en-US" sz="2000" b="1" dirty="0">
                <a:solidFill>
                  <a:schemeClr val="bg1"/>
                </a:solidFill>
              </a:rPr>
              <a:t>and Vitamin C, or, Ascorbic Acid (Lemon) as Antioxidants, and Milk. I will </a:t>
            </a:r>
            <a:r>
              <a:rPr lang="en-US" sz="2000" b="1" dirty="0" smtClean="0">
                <a:solidFill>
                  <a:schemeClr val="bg1"/>
                </a:solidFill>
              </a:rPr>
              <a:t>also make use of the surrounding air.</a:t>
            </a:r>
            <a:endParaRPr lang="en-US" sz="2000" b="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3"/>
          <p:cNvSpPr txBox="1">
            <a:spLocks noChangeArrowheads="1"/>
          </p:cNvSpPr>
          <p:nvPr/>
        </p:nvSpPr>
        <p:spPr bwMode="auto">
          <a:xfrm>
            <a:off x="0" y="0"/>
            <a:ext cx="6858000" cy="6555641"/>
          </a:xfrm>
          <a:prstGeom prst="rect">
            <a:avLst/>
          </a:prstGeom>
          <a:noFill/>
          <a:ln w="9525">
            <a:noFill/>
            <a:miter lim="800000"/>
            <a:headEnd/>
            <a:tailEnd/>
          </a:ln>
        </p:spPr>
        <p:txBody>
          <a:bodyPr>
            <a:spAutoFit/>
          </a:bodyPr>
          <a:lstStyle/>
          <a:p>
            <a:pPr algn="ctr"/>
            <a:r>
              <a:rPr lang="en-US" sz="4000" b="1" dirty="0">
                <a:solidFill>
                  <a:schemeClr val="bg1"/>
                </a:solidFill>
              </a:rPr>
              <a:t>Polyphenol Antioxidants</a:t>
            </a:r>
          </a:p>
          <a:p>
            <a:pPr algn="ctr"/>
            <a:endParaRPr lang="en-US" sz="4000" b="1" dirty="0">
              <a:solidFill>
                <a:schemeClr val="bg1"/>
              </a:solidFill>
            </a:endParaRPr>
          </a:p>
          <a:p>
            <a:r>
              <a:rPr lang="en-US" b="1" dirty="0">
                <a:solidFill>
                  <a:schemeClr val="bg1"/>
                </a:solidFill>
              </a:rPr>
              <a:t>	</a:t>
            </a:r>
            <a:r>
              <a:rPr lang="en-US" sz="2000" b="1" dirty="0" smtClean="0">
                <a:solidFill>
                  <a:schemeClr val="bg1"/>
                </a:solidFill>
              </a:rPr>
              <a:t>Polyphenol Antioxidants are antioxidants containing Polyphenol substructures.</a:t>
            </a:r>
          </a:p>
          <a:p>
            <a:r>
              <a:rPr lang="en-US" sz="2000" b="1" dirty="0" smtClean="0">
                <a:solidFill>
                  <a:schemeClr val="bg1"/>
                </a:solidFill>
              </a:rPr>
              <a:t>	Flavonoids are also Polyphenol Antioxidants. They are found naturally in plants.</a:t>
            </a:r>
          </a:p>
          <a:p>
            <a:r>
              <a:rPr lang="en-US" sz="2000" b="1" dirty="0" smtClean="0">
                <a:solidFill>
                  <a:schemeClr val="bg1"/>
                </a:solidFill>
              </a:rPr>
              <a:t>	Some good sources of flavonoids include all Citric Fruits, Tea, Red Wine.</a:t>
            </a:r>
          </a:p>
          <a:p>
            <a:r>
              <a:rPr lang="en-US" sz="2000" b="1" dirty="0" smtClean="0">
                <a:solidFill>
                  <a:schemeClr val="bg1"/>
                </a:solidFill>
              </a:rPr>
              <a:t>	Grape Skin contains many Polyphenols and flavonoids.</a:t>
            </a:r>
          </a:p>
          <a:p>
            <a:r>
              <a:rPr lang="en-US" sz="2000" b="1" dirty="0" smtClean="0">
                <a:solidFill>
                  <a:schemeClr val="bg1"/>
                </a:solidFill>
              </a:rPr>
              <a:t>	</a:t>
            </a:r>
          </a:p>
          <a:p>
            <a:r>
              <a:rPr lang="en-US" sz="2000" b="1" dirty="0" smtClean="0">
                <a:solidFill>
                  <a:schemeClr val="bg1"/>
                </a:solidFill>
              </a:rPr>
              <a:t>Some foods that contain Polyphenol Antioxidants include…</a:t>
            </a:r>
          </a:p>
          <a:p>
            <a:pPr>
              <a:buFontTx/>
              <a:buChar char="-"/>
            </a:pPr>
            <a:r>
              <a:rPr lang="en-US" sz="2000" b="1" dirty="0" smtClean="0">
                <a:solidFill>
                  <a:schemeClr val="bg1"/>
                </a:solidFill>
              </a:rPr>
              <a:t>Green Tea</a:t>
            </a:r>
          </a:p>
          <a:p>
            <a:pPr>
              <a:buFontTx/>
              <a:buChar char="-"/>
            </a:pPr>
            <a:r>
              <a:rPr lang="en-US" sz="2000" b="1" dirty="0" smtClean="0">
                <a:solidFill>
                  <a:schemeClr val="bg1"/>
                </a:solidFill>
              </a:rPr>
              <a:t>Coffee</a:t>
            </a:r>
          </a:p>
          <a:p>
            <a:pPr>
              <a:buFontTx/>
              <a:buChar char="-"/>
            </a:pPr>
            <a:r>
              <a:rPr lang="en-US" sz="2000" b="1" dirty="0" smtClean="0">
                <a:solidFill>
                  <a:schemeClr val="bg1"/>
                </a:solidFill>
              </a:rPr>
              <a:t>Olive Oil</a:t>
            </a:r>
          </a:p>
          <a:p>
            <a:pPr>
              <a:buFontTx/>
              <a:buChar char="-"/>
            </a:pPr>
            <a:r>
              <a:rPr lang="en-US" sz="2000" b="1" dirty="0" smtClean="0">
                <a:solidFill>
                  <a:schemeClr val="bg1"/>
                </a:solidFill>
              </a:rPr>
              <a:t>Soy</a:t>
            </a:r>
          </a:p>
          <a:p>
            <a:pPr>
              <a:buFontTx/>
              <a:buChar char="-"/>
            </a:pPr>
            <a:r>
              <a:rPr lang="en-US" sz="2000" b="1" dirty="0" smtClean="0">
                <a:solidFill>
                  <a:schemeClr val="bg1"/>
                </a:solidFill>
              </a:rPr>
              <a:t>Fruits (Citrus Fruits, Grapes, etc.)</a:t>
            </a:r>
          </a:p>
          <a:p>
            <a:pPr>
              <a:buFontTx/>
              <a:buChar char="-"/>
            </a:pPr>
            <a:r>
              <a:rPr lang="en-US" sz="2000" b="1" dirty="0" smtClean="0">
                <a:solidFill>
                  <a:schemeClr val="bg1"/>
                </a:solidFill>
              </a:rPr>
              <a:t>Berries (Blackberries, blueberries, cranberries, etc.)</a:t>
            </a:r>
            <a:endParaRPr lang="en-US" sz="2000" b="1" dirty="0">
              <a:solidFill>
                <a:schemeClr val="bg1"/>
              </a:solidFill>
            </a:endParaRPr>
          </a:p>
        </p:txBody>
      </p:sp>
      <p:pic>
        <p:nvPicPr>
          <p:cNvPr id="20482" name="Picture 2"/>
          <p:cNvPicPr>
            <a:picLocks noChangeAspect="1" noChangeArrowheads="1"/>
          </p:cNvPicPr>
          <p:nvPr/>
        </p:nvPicPr>
        <p:blipFill>
          <a:blip r:embed="rId2" cstate="print"/>
          <a:srcRect/>
          <a:stretch>
            <a:fillRect/>
          </a:stretch>
        </p:blipFill>
        <p:spPr bwMode="auto">
          <a:xfrm>
            <a:off x="404813" y="7163568"/>
            <a:ext cx="1479550" cy="1512888"/>
          </a:xfrm>
          <a:prstGeom prst="rect">
            <a:avLst/>
          </a:prstGeom>
          <a:noFill/>
          <a:ln w="9525">
            <a:noFill/>
            <a:miter lim="800000"/>
            <a:headEnd/>
            <a:tailEnd/>
          </a:ln>
        </p:spPr>
      </p:pic>
      <p:sp>
        <p:nvSpPr>
          <p:cNvPr id="20483" name="TextBox 4"/>
          <p:cNvSpPr txBox="1">
            <a:spLocks noChangeArrowheads="1"/>
          </p:cNvSpPr>
          <p:nvPr/>
        </p:nvSpPr>
        <p:spPr bwMode="auto">
          <a:xfrm>
            <a:off x="0" y="8867001"/>
            <a:ext cx="6858000" cy="276999"/>
          </a:xfrm>
          <a:prstGeom prst="rect">
            <a:avLst/>
          </a:prstGeom>
          <a:noFill/>
          <a:ln w="9525">
            <a:noFill/>
            <a:miter lim="800000"/>
            <a:headEnd/>
            <a:tailEnd/>
          </a:ln>
        </p:spPr>
        <p:txBody>
          <a:bodyPr>
            <a:spAutoFit/>
          </a:bodyPr>
          <a:lstStyle/>
          <a:p>
            <a:pPr algn="ctr"/>
            <a:r>
              <a:rPr lang="en-US" sz="1200" dirty="0" smtClean="0">
                <a:solidFill>
                  <a:schemeClr val="bg1"/>
                </a:solidFill>
              </a:rPr>
              <a:t>Blackberries, Blueberries and Cranberries contain Polyphenol Antioxidants.</a:t>
            </a:r>
            <a:endParaRPr lang="en-US" sz="1200" dirty="0">
              <a:solidFill>
                <a:schemeClr val="bg1"/>
              </a:solidFill>
            </a:endParaRPr>
          </a:p>
        </p:txBody>
      </p:sp>
      <p:pic>
        <p:nvPicPr>
          <p:cNvPr id="20484" name="Picture 3"/>
          <p:cNvPicPr>
            <a:picLocks noChangeAspect="1" noChangeArrowheads="1"/>
          </p:cNvPicPr>
          <p:nvPr/>
        </p:nvPicPr>
        <p:blipFill>
          <a:blip r:embed="rId3" cstate="print"/>
          <a:srcRect/>
          <a:stretch>
            <a:fillRect/>
          </a:stretch>
        </p:blipFill>
        <p:spPr bwMode="auto">
          <a:xfrm>
            <a:off x="2565400" y="7195318"/>
            <a:ext cx="1511300" cy="1481138"/>
          </a:xfrm>
          <a:prstGeom prst="rect">
            <a:avLst/>
          </a:prstGeom>
          <a:noFill/>
          <a:ln w="9525">
            <a:noFill/>
            <a:miter lim="800000"/>
            <a:headEnd/>
            <a:tailEnd/>
          </a:ln>
        </p:spPr>
      </p:pic>
      <p:pic>
        <p:nvPicPr>
          <p:cNvPr id="20485" name="Picture 4"/>
          <p:cNvPicPr>
            <a:picLocks noChangeAspect="1" noChangeArrowheads="1"/>
          </p:cNvPicPr>
          <p:nvPr/>
        </p:nvPicPr>
        <p:blipFill>
          <a:blip r:embed="rId4" cstate="print"/>
          <a:srcRect/>
          <a:stretch>
            <a:fillRect/>
          </a:stretch>
        </p:blipFill>
        <p:spPr bwMode="auto">
          <a:xfrm>
            <a:off x="4797152" y="7164288"/>
            <a:ext cx="1512168" cy="151216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3"/>
          <p:cNvSpPr txBox="1">
            <a:spLocks noChangeArrowheads="1"/>
          </p:cNvSpPr>
          <p:nvPr/>
        </p:nvSpPr>
        <p:spPr bwMode="auto">
          <a:xfrm>
            <a:off x="0" y="0"/>
            <a:ext cx="6858000" cy="5262979"/>
          </a:xfrm>
          <a:prstGeom prst="rect">
            <a:avLst/>
          </a:prstGeom>
          <a:noFill/>
          <a:ln w="9525">
            <a:noFill/>
            <a:miter lim="800000"/>
            <a:headEnd/>
            <a:tailEnd/>
          </a:ln>
        </p:spPr>
        <p:txBody>
          <a:bodyPr>
            <a:spAutoFit/>
          </a:bodyPr>
          <a:lstStyle/>
          <a:p>
            <a:pPr algn="ctr"/>
            <a:r>
              <a:rPr lang="en-US" sz="6000" b="1" dirty="0">
                <a:solidFill>
                  <a:schemeClr val="bg1"/>
                </a:solidFill>
              </a:rPr>
              <a:t>Citric Acid</a:t>
            </a:r>
          </a:p>
          <a:p>
            <a:endParaRPr lang="en-US" sz="1600" b="1" dirty="0">
              <a:solidFill>
                <a:schemeClr val="bg1"/>
              </a:solidFill>
            </a:endParaRPr>
          </a:p>
          <a:p>
            <a:r>
              <a:rPr lang="en-US" sz="1600" b="1" dirty="0">
                <a:solidFill>
                  <a:schemeClr val="bg1"/>
                </a:solidFill>
              </a:rPr>
              <a:t>	</a:t>
            </a:r>
            <a:r>
              <a:rPr lang="en-US" sz="2000" b="1" dirty="0">
                <a:solidFill>
                  <a:schemeClr val="bg1"/>
                </a:solidFill>
              </a:rPr>
              <a:t>Citric Acid, found in Citrus Fruits, is a weak organic acid. A preservative used to add an acidic or sour taste to foods and soft drinks.</a:t>
            </a:r>
          </a:p>
          <a:p>
            <a:r>
              <a:rPr lang="en-US" b="1" dirty="0">
                <a:solidFill>
                  <a:schemeClr val="bg1"/>
                </a:solidFill>
              </a:rPr>
              <a:t>	</a:t>
            </a:r>
            <a:r>
              <a:rPr lang="en-US" sz="2000" b="1" dirty="0">
                <a:solidFill>
                  <a:schemeClr val="bg1"/>
                </a:solidFill>
              </a:rPr>
              <a:t>Citric Acid is used by many people as an antioxidant to preserve fruits, by simply applying the Citric Acid on the cut fruit’s surface. (Many people used Lemon Juice as lemons have very high concentrations of Citric Acid.)</a:t>
            </a:r>
          </a:p>
          <a:p>
            <a:r>
              <a:rPr lang="en-US" sz="2000" b="1" dirty="0">
                <a:solidFill>
                  <a:schemeClr val="bg1"/>
                </a:solidFill>
              </a:rPr>
              <a:t>	Citric Acid is also used in Cosmetics and Detergent.</a:t>
            </a:r>
          </a:p>
          <a:p>
            <a:r>
              <a:rPr lang="en-US" sz="2000" b="1" dirty="0">
                <a:solidFill>
                  <a:schemeClr val="bg1"/>
                </a:solidFill>
              </a:rPr>
              <a:t>	Citric Acid contains Flavonoids and Vitamin C (Ascorbic Acid), thus giving it its antioxidant properties</a:t>
            </a:r>
            <a:r>
              <a:rPr lang="en-US" sz="2000" b="1" dirty="0" smtClean="0">
                <a:solidFill>
                  <a:schemeClr val="bg1"/>
                </a:solidFill>
              </a:rPr>
              <a:t>.</a:t>
            </a:r>
            <a:endParaRPr lang="en-US" sz="2000" b="1" dirty="0">
              <a:solidFill>
                <a:schemeClr val="bg1"/>
              </a:solidFill>
            </a:endParaRPr>
          </a:p>
        </p:txBody>
      </p:sp>
      <p:pic>
        <p:nvPicPr>
          <p:cNvPr id="21506" name="Picture 2"/>
          <p:cNvPicPr>
            <a:picLocks noChangeAspect="1" noChangeArrowheads="1"/>
          </p:cNvPicPr>
          <p:nvPr/>
        </p:nvPicPr>
        <p:blipFill>
          <a:blip r:embed="rId2" cstate="print"/>
          <a:srcRect/>
          <a:stretch>
            <a:fillRect/>
          </a:stretch>
        </p:blipFill>
        <p:spPr bwMode="auto">
          <a:xfrm>
            <a:off x="188913" y="5724525"/>
            <a:ext cx="2857500" cy="2857500"/>
          </a:xfrm>
          <a:prstGeom prst="rect">
            <a:avLst/>
          </a:prstGeom>
          <a:noFill/>
          <a:ln w="9525">
            <a:noFill/>
            <a:miter lim="800000"/>
            <a:headEnd/>
            <a:tailEnd/>
          </a:ln>
        </p:spPr>
      </p:pic>
      <p:sp>
        <p:nvSpPr>
          <p:cNvPr id="21507" name="TextBox 5"/>
          <p:cNvSpPr txBox="1">
            <a:spLocks noChangeArrowheads="1"/>
          </p:cNvSpPr>
          <p:nvPr/>
        </p:nvSpPr>
        <p:spPr bwMode="auto">
          <a:xfrm>
            <a:off x="0" y="8836025"/>
            <a:ext cx="6858000" cy="307975"/>
          </a:xfrm>
          <a:prstGeom prst="rect">
            <a:avLst/>
          </a:prstGeom>
          <a:noFill/>
          <a:ln w="9525">
            <a:noFill/>
            <a:miter lim="800000"/>
            <a:headEnd/>
            <a:tailEnd/>
          </a:ln>
        </p:spPr>
        <p:txBody>
          <a:bodyPr>
            <a:spAutoFit/>
          </a:bodyPr>
          <a:lstStyle/>
          <a:p>
            <a:r>
              <a:rPr lang="en-US" sz="1400" dirty="0">
                <a:solidFill>
                  <a:schemeClr val="bg1"/>
                </a:solidFill>
              </a:rPr>
              <a:t>Lemons, </a:t>
            </a:r>
            <a:r>
              <a:rPr lang="en-US" sz="1400" dirty="0" smtClean="0">
                <a:solidFill>
                  <a:schemeClr val="bg1"/>
                </a:solidFill>
              </a:rPr>
              <a:t>Oranges </a:t>
            </a:r>
            <a:r>
              <a:rPr lang="en-US" sz="1400" dirty="0">
                <a:solidFill>
                  <a:schemeClr val="bg1"/>
                </a:solidFill>
              </a:rPr>
              <a:t>and Limes are very good sources of Citric  Acid.</a:t>
            </a:r>
          </a:p>
        </p:txBody>
      </p:sp>
      <p:pic>
        <p:nvPicPr>
          <p:cNvPr id="21509" name="Picture 4"/>
          <p:cNvPicPr>
            <a:picLocks noChangeAspect="1" noChangeArrowheads="1"/>
          </p:cNvPicPr>
          <p:nvPr/>
        </p:nvPicPr>
        <p:blipFill>
          <a:blip r:embed="rId3" cstate="print"/>
          <a:srcRect/>
          <a:stretch>
            <a:fillRect/>
          </a:stretch>
        </p:blipFill>
        <p:spPr bwMode="auto">
          <a:xfrm>
            <a:off x="3140967" y="6228184"/>
            <a:ext cx="1644683" cy="1799432"/>
          </a:xfrm>
          <a:prstGeom prst="rect">
            <a:avLst/>
          </a:prstGeom>
          <a:noFill/>
          <a:ln w="9525">
            <a:noFill/>
            <a:miter lim="800000"/>
            <a:headEnd/>
            <a:tailEnd/>
          </a:ln>
        </p:spPr>
      </p:pic>
      <p:pic>
        <p:nvPicPr>
          <p:cNvPr id="21510" name="Picture 5"/>
          <p:cNvPicPr>
            <a:picLocks noChangeAspect="1" noChangeArrowheads="1"/>
          </p:cNvPicPr>
          <p:nvPr/>
        </p:nvPicPr>
        <p:blipFill>
          <a:blip r:embed="rId4" cstate="print"/>
          <a:srcRect/>
          <a:stretch>
            <a:fillRect/>
          </a:stretch>
        </p:blipFill>
        <p:spPr bwMode="auto">
          <a:xfrm>
            <a:off x="4892948" y="5867400"/>
            <a:ext cx="1776412" cy="26479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3"/>
          <p:cNvSpPr txBox="1">
            <a:spLocks noChangeArrowheads="1"/>
          </p:cNvSpPr>
          <p:nvPr/>
        </p:nvSpPr>
        <p:spPr bwMode="auto">
          <a:xfrm>
            <a:off x="0" y="0"/>
            <a:ext cx="6858000" cy="1754188"/>
          </a:xfrm>
          <a:prstGeom prst="rect">
            <a:avLst/>
          </a:prstGeom>
          <a:noFill/>
          <a:ln w="9525">
            <a:noFill/>
            <a:miter lim="800000"/>
            <a:headEnd/>
            <a:tailEnd/>
          </a:ln>
        </p:spPr>
        <p:txBody>
          <a:bodyPr>
            <a:spAutoFit/>
          </a:bodyPr>
          <a:lstStyle/>
          <a:p>
            <a:r>
              <a:rPr lang="en-US" sz="4000" b="1" dirty="0">
                <a:solidFill>
                  <a:schemeClr val="bg1"/>
                </a:solidFill>
              </a:rPr>
              <a:t>Conclusion (Part 1) – The Table</a:t>
            </a:r>
          </a:p>
          <a:p>
            <a:endParaRPr lang="en-US" sz="1400" b="1" dirty="0">
              <a:solidFill>
                <a:schemeClr val="bg1"/>
              </a:solidFill>
            </a:endParaRPr>
          </a:p>
          <a:p>
            <a:endParaRPr lang="en-US" sz="1400" b="1" dirty="0">
              <a:solidFill>
                <a:schemeClr val="bg1"/>
              </a:solidFill>
            </a:endParaRPr>
          </a:p>
        </p:txBody>
      </p:sp>
      <p:graphicFrame>
        <p:nvGraphicFramePr>
          <p:cNvPr id="3" name="Table 2"/>
          <p:cNvGraphicFramePr>
            <a:graphicFrameLocks noGrp="1"/>
          </p:cNvGraphicFramePr>
          <p:nvPr/>
        </p:nvGraphicFramePr>
        <p:xfrm>
          <a:off x="0" y="3059113"/>
          <a:ext cx="6858000" cy="6084170"/>
        </p:xfrm>
        <a:graphic>
          <a:graphicData uri="http://schemas.openxmlformats.org/drawingml/2006/table">
            <a:tbl>
              <a:tblPr firstRow="1" bandRow="1">
                <a:tableStyleId>{5C22544A-7EE6-4342-B048-85BDC9FD1C3A}</a:tableStyleId>
              </a:tblPr>
              <a:tblGrid>
                <a:gridCol w="1143000"/>
                <a:gridCol w="1143000"/>
                <a:gridCol w="1143000"/>
                <a:gridCol w="1143000"/>
                <a:gridCol w="1143000"/>
                <a:gridCol w="1143000"/>
              </a:tblGrid>
              <a:tr h="1216834">
                <a:tc>
                  <a:txBody>
                    <a:bodyPr/>
                    <a:lstStyle/>
                    <a:p>
                      <a:pPr algn="ctr"/>
                      <a:r>
                        <a:rPr lang="en-US" sz="1400" b="1" dirty="0" smtClean="0">
                          <a:latin typeface="Arial" pitchFamily="34" charset="0"/>
                          <a:cs typeface="Arial" pitchFamily="34" charset="0"/>
                        </a:rPr>
                        <a:t>Intervals</a:t>
                      </a:r>
                      <a:r>
                        <a:rPr lang="en-US" sz="1400" b="1" baseline="0" dirty="0" smtClean="0">
                          <a:latin typeface="Arial" pitchFamily="34" charset="0"/>
                          <a:cs typeface="Arial" pitchFamily="34" charset="0"/>
                        </a:rPr>
                        <a:t> of hours</a:t>
                      </a:r>
                      <a:r>
                        <a:rPr lang="en-US" sz="1400" b="1" baseline="0" dirty="0" smtClean="0">
                          <a:solidFill>
                            <a:schemeClr val="bg1">
                              <a:lumMod val="75000"/>
                            </a:schemeClr>
                          </a:solidFill>
                          <a:latin typeface="Arial" pitchFamily="34" charset="0"/>
                          <a:cs typeface="Arial" pitchFamily="34" charset="0"/>
                        </a:rPr>
                        <a:t>/</a:t>
                      </a:r>
                      <a:r>
                        <a:rPr lang="en-US" sz="1400" b="1" baseline="0" dirty="0" smtClean="0">
                          <a:solidFill>
                            <a:schemeClr val="tx1">
                              <a:lumMod val="95000"/>
                              <a:lumOff val="5000"/>
                            </a:schemeClr>
                          </a:solidFill>
                          <a:latin typeface="Arial" pitchFamily="34" charset="0"/>
                          <a:cs typeface="Arial" pitchFamily="34" charset="0"/>
                        </a:rPr>
                        <a:t>Type of Liquid Used</a:t>
                      </a:r>
                      <a:endParaRPr lang="en-US" sz="1400" b="1" dirty="0">
                        <a:solidFill>
                          <a:schemeClr val="bg1">
                            <a:lumMod val="75000"/>
                          </a:schemeClr>
                        </a:solidFill>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1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2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3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4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5 Hour Interval</a:t>
                      </a:r>
                      <a:endParaRPr lang="en-US" b="1" dirty="0">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Air</a:t>
                      </a:r>
                      <a:endParaRPr lang="en-US" b="1" dirty="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Very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Very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Very</a:t>
                      </a:r>
                      <a:r>
                        <a:rPr lang="en-US" sz="1400" b="1" baseline="0" dirty="0" smtClean="0">
                          <a:solidFill>
                            <a:schemeClr val="tx1"/>
                          </a:solidFill>
                          <a:latin typeface="Arial" pitchFamily="34" charset="0"/>
                          <a:cs typeface="Arial" pitchFamily="34" charset="0"/>
                        </a:rPr>
                        <a:t>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Extremely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Extremely Brown</a:t>
                      </a:r>
                      <a:endParaRPr lang="en-US" sz="1400" b="1" dirty="0">
                        <a:solidFill>
                          <a:schemeClr val="tx1"/>
                        </a:solidFill>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Milk</a:t>
                      </a:r>
                      <a:endParaRPr lang="en-US" b="1" dirty="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a:t>
                      </a:r>
                      <a:r>
                        <a:rPr lang="en-US" sz="1400" b="1" baseline="0" dirty="0" smtClean="0">
                          <a:solidFill>
                            <a:schemeClr val="tx1"/>
                          </a:solidFill>
                          <a:latin typeface="Arial" pitchFamily="34" charset="0"/>
                          <a:cs typeface="Arial" pitchFamily="34" charset="0"/>
                        </a:rPr>
                        <a:t>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a:t>
                      </a:r>
                      <a:r>
                        <a:rPr lang="en-US" sz="1400" b="1" baseline="0" dirty="0" smtClean="0">
                          <a:solidFill>
                            <a:schemeClr val="tx1"/>
                          </a:solidFill>
                          <a:latin typeface="Arial" pitchFamily="34" charset="0"/>
                          <a:cs typeface="Arial" pitchFamily="34" charset="0"/>
                        </a:rPr>
                        <a:t>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Brown</a:t>
                      </a:r>
                      <a:endParaRPr lang="en-US" sz="1400" b="1" dirty="0">
                        <a:solidFill>
                          <a:schemeClr val="tx1"/>
                        </a:solidFill>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Green</a:t>
                      </a:r>
                      <a:r>
                        <a:rPr lang="en-US" b="1" baseline="0" dirty="0" smtClean="0">
                          <a:latin typeface="Arial" pitchFamily="34" charset="0"/>
                          <a:cs typeface="Arial" pitchFamily="34" charset="0"/>
                        </a:rPr>
                        <a:t> Tea</a:t>
                      </a:r>
                      <a:endParaRPr lang="en-US" b="1" dirty="0" smtClean="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Lemon</a:t>
                      </a:r>
                      <a:r>
                        <a:rPr lang="en-US" b="1" baseline="0" dirty="0" smtClean="0">
                          <a:latin typeface="Arial" pitchFamily="34" charset="0"/>
                          <a:cs typeface="Arial" pitchFamily="34" charset="0"/>
                        </a:rPr>
                        <a:t> Juice</a:t>
                      </a:r>
                      <a:endParaRPr lang="en-US" b="1" dirty="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3"/>
          <p:cNvSpPr txBox="1">
            <a:spLocks noChangeArrowheads="1"/>
          </p:cNvSpPr>
          <p:nvPr/>
        </p:nvSpPr>
        <p:spPr bwMode="auto">
          <a:xfrm>
            <a:off x="0" y="0"/>
            <a:ext cx="6858000" cy="923925"/>
          </a:xfrm>
          <a:prstGeom prst="rect">
            <a:avLst/>
          </a:prstGeom>
          <a:noFill/>
          <a:ln w="9525">
            <a:noFill/>
            <a:miter lim="800000"/>
            <a:headEnd/>
            <a:tailEnd/>
          </a:ln>
        </p:spPr>
        <p:txBody>
          <a:bodyPr>
            <a:spAutoFit/>
          </a:bodyPr>
          <a:lstStyle/>
          <a:p>
            <a:r>
              <a:rPr lang="en-US" sz="4000" b="1" dirty="0">
                <a:solidFill>
                  <a:schemeClr val="bg1"/>
                </a:solidFill>
              </a:rPr>
              <a:t>Conclusion (Part 2) – Why?</a:t>
            </a:r>
            <a:endParaRPr lang="en-US" b="1" dirty="0">
              <a:solidFill>
                <a:schemeClr val="bg1"/>
              </a:solidFill>
            </a:endParaRPr>
          </a:p>
          <a:p>
            <a:endParaRPr lang="en-US" sz="1400" b="1" dirty="0">
              <a:solidFill>
                <a:schemeClr val="bg1"/>
              </a:solidFill>
            </a:endParaRPr>
          </a:p>
        </p:txBody>
      </p:sp>
      <p:sp>
        <p:nvSpPr>
          <p:cNvPr id="23554" name="TextBox 5"/>
          <p:cNvSpPr txBox="1">
            <a:spLocks noChangeArrowheads="1"/>
          </p:cNvSpPr>
          <p:nvPr/>
        </p:nvSpPr>
        <p:spPr bwMode="auto">
          <a:xfrm>
            <a:off x="0" y="1331913"/>
            <a:ext cx="6597650" cy="5940088"/>
          </a:xfrm>
          <a:prstGeom prst="rect">
            <a:avLst/>
          </a:prstGeom>
          <a:noFill/>
          <a:ln w="9525">
            <a:noFill/>
            <a:miter lim="800000"/>
            <a:headEnd/>
            <a:tailEnd/>
          </a:ln>
        </p:spPr>
        <p:txBody>
          <a:bodyPr>
            <a:spAutoFit/>
          </a:bodyPr>
          <a:lstStyle/>
          <a:p>
            <a:r>
              <a:rPr lang="en-US" sz="2000" b="1" dirty="0">
                <a:solidFill>
                  <a:schemeClr val="bg1"/>
                </a:solidFill>
              </a:rPr>
              <a:t>Why is the apple without anything applied to it the brownest?</a:t>
            </a:r>
          </a:p>
          <a:p>
            <a:r>
              <a:rPr lang="en-US" sz="2000" dirty="0" smtClean="0">
                <a:solidFill>
                  <a:schemeClr val="bg1"/>
                </a:solidFill>
              </a:rPr>
              <a:t>There’s nothing applied, so it is the most exposed. The </a:t>
            </a:r>
            <a:r>
              <a:rPr lang="en-US" sz="2000" dirty="0">
                <a:solidFill>
                  <a:schemeClr val="bg1"/>
                </a:solidFill>
              </a:rPr>
              <a:t>oxygen in the air can interact with the substances in the apple easily.</a:t>
            </a:r>
          </a:p>
          <a:p>
            <a:endParaRPr lang="en-US" sz="2000" dirty="0">
              <a:solidFill>
                <a:schemeClr val="bg1"/>
              </a:solidFill>
            </a:endParaRPr>
          </a:p>
          <a:p>
            <a:r>
              <a:rPr lang="en-US" sz="2000" b="1" dirty="0">
                <a:solidFill>
                  <a:schemeClr val="bg1"/>
                </a:solidFill>
              </a:rPr>
              <a:t>Why is milk 3</a:t>
            </a:r>
            <a:r>
              <a:rPr lang="en-US" sz="2000" b="1" baseline="30000" dirty="0">
                <a:solidFill>
                  <a:schemeClr val="bg1"/>
                </a:solidFill>
              </a:rPr>
              <a:t>rd</a:t>
            </a:r>
            <a:r>
              <a:rPr lang="en-US" sz="2000" b="1" dirty="0">
                <a:solidFill>
                  <a:schemeClr val="bg1"/>
                </a:solidFill>
              </a:rPr>
              <a:t>?</a:t>
            </a:r>
          </a:p>
          <a:p>
            <a:r>
              <a:rPr lang="en-US" sz="2000" dirty="0">
                <a:solidFill>
                  <a:schemeClr val="bg1"/>
                </a:solidFill>
              </a:rPr>
              <a:t>Milk has no </a:t>
            </a:r>
            <a:r>
              <a:rPr lang="en-US" sz="2000" dirty="0" smtClean="0">
                <a:solidFill>
                  <a:schemeClr val="bg1"/>
                </a:solidFill>
              </a:rPr>
              <a:t>antioxidants, but it prevents some oxygen from reaching the surface of the cut piece of apple, thus slowing down the rate of oxidation by a bit.</a:t>
            </a:r>
            <a:endParaRPr lang="en-US" sz="2000" dirty="0">
              <a:solidFill>
                <a:schemeClr val="bg1"/>
              </a:solidFill>
            </a:endParaRPr>
          </a:p>
          <a:p>
            <a:endParaRPr lang="en-US" sz="2000" dirty="0">
              <a:solidFill>
                <a:schemeClr val="bg1"/>
              </a:solidFill>
            </a:endParaRPr>
          </a:p>
          <a:p>
            <a:r>
              <a:rPr lang="en-US" sz="2000" b="1" dirty="0">
                <a:solidFill>
                  <a:schemeClr val="bg1"/>
                </a:solidFill>
              </a:rPr>
              <a:t>Why is Green Tea 2</a:t>
            </a:r>
            <a:r>
              <a:rPr lang="en-US" sz="2000" b="1" baseline="30000" dirty="0">
                <a:solidFill>
                  <a:schemeClr val="bg1"/>
                </a:solidFill>
              </a:rPr>
              <a:t>nd</a:t>
            </a:r>
            <a:r>
              <a:rPr lang="en-US" sz="2000" b="1" dirty="0">
                <a:solidFill>
                  <a:schemeClr val="bg1"/>
                </a:solidFill>
              </a:rPr>
              <a:t>?</a:t>
            </a:r>
          </a:p>
          <a:p>
            <a:r>
              <a:rPr lang="en-US" sz="2000" dirty="0">
                <a:solidFill>
                  <a:schemeClr val="bg1"/>
                </a:solidFill>
              </a:rPr>
              <a:t>Green Tea has Polyphenolic Antioxidants.</a:t>
            </a:r>
          </a:p>
          <a:p>
            <a:endParaRPr lang="en-US" sz="2000" dirty="0">
              <a:solidFill>
                <a:schemeClr val="bg1"/>
              </a:solidFill>
            </a:endParaRPr>
          </a:p>
          <a:p>
            <a:r>
              <a:rPr lang="en-US" sz="2000" b="1" dirty="0">
                <a:solidFill>
                  <a:schemeClr val="bg1"/>
                </a:solidFill>
              </a:rPr>
              <a:t>Why is Lemon Juice 1</a:t>
            </a:r>
            <a:r>
              <a:rPr lang="en-US" sz="2000" b="1" baseline="30000" dirty="0">
                <a:solidFill>
                  <a:schemeClr val="bg1"/>
                </a:solidFill>
              </a:rPr>
              <a:t>st</a:t>
            </a:r>
            <a:r>
              <a:rPr lang="en-US" sz="2000" b="1" dirty="0">
                <a:solidFill>
                  <a:schemeClr val="bg1"/>
                </a:solidFill>
              </a:rPr>
              <a:t>?</a:t>
            </a:r>
          </a:p>
          <a:p>
            <a:r>
              <a:rPr lang="en-US" sz="2000" dirty="0">
                <a:solidFill>
                  <a:schemeClr val="bg1"/>
                </a:solidFill>
              </a:rPr>
              <a:t>Lemon Juice has Citric Acid, which contains Polyphenolic Antioxidants and Vitamin C (Ascorbic Acid).</a:t>
            </a:r>
          </a:p>
          <a:p>
            <a:r>
              <a:rPr lang="en-US" sz="2000" dirty="0">
                <a:solidFill>
                  <a:schemeClr val="bg1"/>
                </a:solidFill>
              </a:rPr>
              <a:t>Also, the high concentration of Citric Acid found in the lemon is also a factor.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863</TotalTime>
  <Words>426</Words>
  <Application>Microsoft Office PowerPoint</Application>
  <PresentationFormat>On-screen Show (4:3)</PresentationFormat>
  <Paragraphs>165</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aceang</dc:creator>
  <cp:lastModifiedBy>aceang</cp:lastModifiedBy>
  <cp:revision>82</cp:revision>
  <dcterms:created xsi:type="dcterms:W3CDTF">2010-06-24T04:12:54Z</dcterms:created>
  <dcterms:modified xsi:type="dcterms:W3CDTF">2010-07-29T12:04:28Z</dcterms:modified>
</cp:coreProperties>
</file>